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322" r:id="rId5"/>
    <p:sldId id="321" r:id="rId6"/>
    <p:sldId id="323" r:id="rId7"/>
    <p:sldId id="325" r:id="rId8"/>
    <p:sldId id="327" r:id="rId9"/>
    <p:sldId id="330" r:id="rId10"/>
    <p:sldId id="328" r:id="rId11"/>
    <p:sldId id="332" r:id="rId12"/>
    <p:sldId id="329" r:id="rId13"/>
    <p:sldId id="331" r:id="rId14"/>
    <p:sldId id="326" r:id="rId15"/>
    <p:sldId id="31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1F2"/>
    <a:srgbClr val="FF6600"/>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13" autoAdjust="0"/>
    <p:restoredTop sz="64379" autoAdjust="0"/>
  </p:normalViewPr>
  <p:slideViewPr>
    <p:cSldViewPr snapToGrid="0">
      <p:cViewPr varScale="1">
        <p:scale>
          <a:sx n="54" d="100"/>
          <a:sy n="54" d="100"/>
        </p:scale>
        <p:origin x="1611" y="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126" y="45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7/14/2025</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7/14/2025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[morning/afternoon]. Today, I’ll be presenting my research on how the former Soviet republics followed different paths of political development after 1991, and why those differences show clear regional disparities.</a:t>
            </a:r>
            <a:endParaRPr lang="zh-CN" altLang="en-US" dirty="0"/>
          </a:p>
        </p:txBody>
      </p:sp>
      <p:sp>
        <p:nvSpPr>
          <p:cNvPr id="4" name="灯片编号占位符 3"/>
          <p:cNvSpPr>
            <a:spLocks noGrp="1"/>
          </p:cNvSpPr>
          <p:nvPr>
            <p:ph type="sldNum" sz="quarter" idx="5"/>
          </p:nvPr>
        </p:nvSpPr>
        <p:spPr/>
        <p:txBody>
          <a:bodyPr/>
          <a:lstStyle/>
          <a:p>
            <a:fld id="{C37D7554-D10C-4E29-B8E6-BB7111FA614F}" type="slidenum">
              <a:rPr lang="en-US" smtClean="0"/>
              <a:t>1</a:t>
            </a:fld>
            <a:endParaRPr lang="en-US" dirty="0"/>
          </a:p>
        </p:txBody>
      </p:sp>
    </p:spTree>
    <p:extLst>
      <p:ext uri="{BB962C8B-B14F-4D97-AF65-F5344CB8AC3E}">
        <p14:creationId xmlns:p14="http://schemas.microsoft.com/office/powerpoint/2010/main" val="2014661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Uzbekistan represents a typical case of political transition among the Central Asian states. The power distribution in Uzbekistan is highly unbalanced as the parliament and judiciary are highly subordinate to the president. Political power is dominated by a few elites from the former Communist Party. The first president of Uzbekistan, Islam Karimov, was the former First Secretary of the Communist Party. In order to consolidate his personal rule, he frequently suppressed opposition and dissenters. The most extreme event happened in May 2005, when security forces opened fire on protesters in Andijan Valley, leading to hundreds of deaths.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Times New Roman" panose="02020603050405020304" pitchFamily="18" charset="0"/>
                <a:ea typeface="等线" panose="02010600030101010101" pitchFamily="2" charset="-122"/>
              </a:rPr>
              <a:t>Civil Society in Uzbekistan is weak and underdeveloped. Elections are held regularly but lack competitiveness and transparency, as presidential candidates are typically vetted and opposition parties are either banned or </a:t>
            </a:r>
            <a:r>
              <a:rPr lang="en-US" altLang="zh-CN" sz="1800">
                <a:effectLst/>
                <a:latin typeface="Times New Roman" panose="02020603050405020304" pitchFamily="18" charset="0"/>
                <a:ea typeface="等线" panose="02010600030101010101" pitchFamily="2" charset="-122"/>
              </a:rPr>
              <a:t>excluded. </a:t>
            </a:r>
            <a:r>
              <a:rPr lang="en-US" altLang="zh-CN" sz="1800" dirty="0">
                <a:effectLst/>
                <a:latin typeface="Times New Roman" panose="02020603050405020304" pitchFamily="18" charset="0"/>
                <a:ea typeface="等线" panose="02010600030101010101" pitchFamily="2" charset="-122"/>
              </a:rPr>
              <a:t>The registration of NGOs is strictly restricted, and their daily operations are closely monitored. In early 2004, the Uzbek authorities began to close NGOs involved in political or social activities, and many international organizations, including </a:t>
            </a:r>
            <a:r>
              <a:rPr lang="en-US" altLang="zh-CN" sz="1800" i="1" dirty="0">
                <a:effectLst/>
                <a:latin typeface="Times New Roman" panose="02020603050405020304" pitchFamily="18" charset="0"/>
                <a:ea typeface="等线" panose="02010600030101010101" pitchFamily="2" charset="-122"/>
              </a:rPr>
              <a:t>Freedom House</a:t>
            </a:r>
            <a:r>
              <a:rPr lang="en-US" altLang="zh-CN" sz="1800" dirty="0">
                <a:effectLst/>
                <a:latin typeface="Times New Roman" panose="02020603050405020304" pitchFamily="18" charset="0"/>
                <a:ea typeface="等线" panose="02010600030101010101" pitchFamily="2" charset="-122"/>
              </a:rPr>
              <a:t>, were expelled. Moreover,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media freedom is also severely limited, as independent journalists are continuously harassed and receive government instructions on how to cover events.</a:t>
            </a:r>
            <a:endPar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a:p>
            <a:endParaRPr lang="en-US"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C37D7554-D10C-4E29-B8E6-BB7111FA614F}" type="slidenum">
              <a:rPr lang="en-US" smtClean="0"/>
              <a:t>10</a:t>
            </a:fld>
            <a:endParaRPr lang="en-US" dirty="0"/>
          </a:p>
        </p:txBody>
      </p:sp>
    </p:spTree>
    <p:extLst>
      <p:ext uri="{BB962C8B-B14F-4D97-AF65-F5344CB8AC3E}">
        <p14:creationId xmlns:p14="http://schemas.microsoft.com/office/powerpoint/2010/main" val="3457487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conclusion, the previous section reveals two key factors </a:t>
            </a:r>
            <a:r>
              <a:rPr lang="en-US" altLang="zh-CN" sz="1200" dirty="0">
                <a:effectLst/>
                <a:latin typeface="Times New Roman" panose="02020603050405020304" pitchFamily="18" charset="0"/>
                <a:ea typeface="+mn-ea"/>
              </a:rPr>
              <a:t>that shape the divergent paths in different regions</a:t>
            </a:r>
            <a:r>
              <a:rPr lang="en-US" altLang="zh-CN" dirty="0"/>
              <a:t>: </a:t>
            </a:r>
            <a:r>
              <a:rPr lang="en-US" altLang="zh-CN" sz="1800" dirty="0">
                <a:effectLst/>
                <a:latin typeface="Times New Roman" panose="02020603050405020304" pitchFamily="18" charset="0"/>
                <a:ea typeface="等线" panose="02010600030101010101" pitchFamily="2" charset="-122"/>
              </a:rPr>
              <a:t>Geographical distance to the West and distinct historical, cultural, and social legacies. Greater proximity to the West increased access to external support and guidance during the democratization. It also increased the possibility that citizens in these countries would be exposed to Western media, political ideologies, and democratic values. </a:t>
            </a:r>
          </a:p>
          <a:p>
            <a:r>
              <a:rPr lang="en-US" altLang="zh-CN" sz="1800" dirty="0">
                <a:effectLst/>
                <a:latin typeface="Times New Roman" panose="02020603050405020304" pitchFamily="18" charset="0"/>
                <a:ea typeface="等线" panose="02010600030101010101" pitchFamily="2" charset="-122"/>
              </a:rPr>
              <a:t>In addition to geographical locations, distinct legacies also play a vital role. The Baltic republics had a prolonged history of independence and statehood, resulting in the strong national identity that contributed to their transformation into liberal democracies. In contrast, the Caucasus was marked by ethnic fragmentation and unresolved territorial conflicts, which hindered democratic consolidation. Meanwhile, the Central Asian republics had a traditional social structure with tribal ties and hierarchical features, which reduced support for democratic reforms and the development of civil society. Combined with the persisting Soviet institutions and communist elites, these factors led to the continuation of authoritarian regimes in Central Asia. </a:t>
            </a:r>
            <a:endParaRPr lang="zh-CN" altLang="en-US" dirty="0"/>
          </a:p>
        </p:txBody>
      </p:sp>
      <p:sp>
        <p:nvSpPr>
          <p:cNvPr id="4" name="灯片编号占位符 3"/>
          <p:cNvSpPr>
            <a:spLocks noGrp="1"/>
          </p:cNvSpPr>
          <p:nvPr>
            <p:ph type="sldNum" sz="quarter" idx="5"/>
          </p:nvPr>
        </p:nvSpPr>
        <p:spPr/>
        <p:txBody>
          <a:bodyPr/>
          <a:lstStyle/>
          <a:p>
            <a:fld id="{C37D7554-D10C-4E29-B8E6-BB7111FA614F}" type="slidenum">
              <a:rPr lang="en-US" smtClean="0"/>
              <a:t>11</a:t>
            </a:fld>
            <a:endParaRPr lang="en-US" dirty="0"/>
          </a:p>
        </p:txBody>
      </p:sp>
    </p:spTree>
    <p:extLst>
      <p:ext uri="{BB962C8B-B14F-4D97-AF65-F5344CB8AC3E}">
        <p14:creationId xmlns:p14="http://schemas.microsoft.com/office/powerpoint/2010/main" val="9658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presentation has three parts. First, an introduction to the topic; second, a comparison of the three main regions using freedom scores and case studies; finally, a concluding analysis of the factors that lead to the regional disparities.</a:t>
            </a:r>
            <a:endParaRPr lang="zh-CN" altLang="en-US" dirty="0"/>
          </a:p>
        </p:txBody>
      </p:sp>
      <p:sp>
        <p:nvSpPr>
          <p:cNvPr id="4" name="灯片编号占位符 3"/>
          <p:cNvSpPr>
            <a:spLocks noGrp="1"/>
          </p:cNvSpPr>
          <p:nvPr>
            <p:ph type="sldNum" sz="quarter" idx="5"/>
          </p:nvPr>
        </p:nvSpPr>
        <p:spPr/>
        <p:txBody>
          <a:bodyPr/>
          <a:lstStyle/>
          <a:p>
            <a:fld id="{C37D7554-D10C-4E29-B8E6-BB7111FA614F}" type="slidenum">
              <a:rPr lang="en-US" smtClean="0"/>
              <a:t>2</a:t>
            </a:fld>
            <a:endParaRPr lang="en-US" dirty="0"/>
          </a:p>
        </p:txBody>
      </p:sp>
    </p:spTree>
    <p:extLst>
      <p:ext uri="{BB962C8B-B14F-4D97-AF65-F5344CB8AC3E}">
        <p14:creationId xmlns:p14="http://schemas.microsoft.com/office/powerpoint/2010/main" val="2300269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you can see, this is a map of the 15 republics that comprised the Soviet Union. However, after the collapse of the Soviet Union, the world witnessed a great variance in their paths of political transitions. The Baltic states became members of the freest countries in the world; on the other hand, the Central Asian states remained among the most authoritarian countries. Other countries, represented by the Caucasian states, became hybrid regimes with mixed levels of democracy. As you can discover, countries in the same region tend to share similar progress of democratic development, while different regions show great disparities in their political transition processes. Therefore, the goal of this study is to focus on these three regions and the countries within, display the regional disparities, and explore the underlying factors.</a:t>
            </a:r>
            <a:endParaRPr lang="zh-CN" altLang="en-US" dirty="0"/>
          </a:p>
        </p:txBody>
      </p:sp>
      <p:sp>
        <p:nvSpPr>
          <p:cNvPr id="4" name="灯片编号占位符 3"/>
          <p:cNvSpPr>
            <a:spLocks noGrp="1"/>
          </p:cNvSpPr>
          <p:nvPr>
            <p:ph type="sldNum" sz="quarter" idx="5"/>
          </p:nvPr>
        </p:nvSpPr>
        <p:spPr/>
        <p:txBody>
          <a:bodyPr/>
          <a:lstStyle/>
          <a:p>
            <a:fld id="{C37D7554-D10C-4E29-B8E6-BB7111FA614F}" type="slidenum">
              <a:rPr lang="en-US" smtClean="0"/>
              <a:t>3</a:t>
            </a:fld>
            <a:endParaRPr lang="en-US" dirty="0"/>
          </a:p>
        </p:txBody>
      </p:sp>
    </p:spTree>
    <p:extLst>
      <p:ext uri="{BB962C8B-B14F-4D97-AF65-F5344CB8AC3E}">
        <p14:creationId xmlns:p14="http://schemas.microsoft.com/office/powerpoint/2010/main" val="1270611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goal of the regional analysis is to recognize the distinct transition patterns among the three regions. Therefore, the Freedom House data of the countries will be presented in regional clusters and analyzed as an indicator of the degree of democracy. Also, there will be a case study for each region to specifically explain the trends.</a:t>
            </a:r>
            <a:endParaRPr lang="zh-CN" altLang="en-US" dirty="0"/>
          </a:p>
        </p:txBody>
      </p:sp>
      <p:sp>
        <p:nvSpPr>
          <p:cNvPr id="4" name="灯片编号占位符 3"/>
          <p:cNvSpPr>
            <a:spLocks noGrp="1"/>
          </p:cNvSpPr>
          <p:nvPr>
            <p:ph type="sldNum" sz="quarter" idx="5"/>
          </p:nvPr>
        </p:nvSpPr>
        <p:spPr/>
        <p:txBody>
          <a:bodyPr/>
          <a:lstStyle/>
          <a:p>
            <a:fld id="{C37D7554-D10C-4E29-B8E6-BB7111FA614F}" type="slidenum">
              <a:rPr lang="en-US" smtClean="0"/>
              <a:t>4</a:t>
            </a:fld>
            <a:endParaRPr lang="en-US" dirty="0"/>
          </a:p>
        </p:txBody>
      </p:sp>
    </p:spTree>
    <p:extLst>
      <p:ext uri="{BB962C8B-B14F-4D97-AF65-F5344CB8AC3E}">
        <p14:creationId xmlns:p14="http://schemas.microsoft.com/office/powerpoint/2010/main" val="63844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Times New Roman" panose="02020603050405020304" pitchFamily="18" charset="0"/>
                <a:ea typeface="等线" panose="02010600030101010101" pitchFamily="2" charset="-122"/>
              </a:rPr>
              <a:t>Among the fifteen former Soviet republics, the Baltic states are the ones with the highest degree of democracy. </a:t>
            </a:r>
            <a:r>
              <a:rPr lang="en-US" altLang="zh-CN" dirty="0"/>
              <a:t>As displayed in the figure, in 1991, the year when the Soviet Union collapsed, the freedom scores of the three countries were already 2.5, which put them in the “Free” category according to Freedom House. In the following few years, the Baltic states became freer as their freedom scores decreased to 1.5. From 1991 to 2023, their freedom scores never exceeded 3, which serves as strong evidence of democratic consolidation in the region. </a:t>
            </a:r>
            <a:r>
              <a:rPr lang="en-US" altLang="zh-CN" sz="1800" dirty="0">
                <a:effectLst/>
                <a:latin typeface="Times New Roman" panose="02020603050405020304" pitchFamily="18" charset="0"/>
                <a:ea typeface="等线" panose="02010600030101010101" pitchFamily="2" charset="-122"/>
              </a:rPr>
              <a:t>Three main factors contributed to the fast and successful democratic transition in the Baltic states: the success of grassroot movements, strong national identities, and their proximity to Western Europe.</a:t>
            </a:r>
            <a:endParaRPr lang="zh-CN" altLang="en-US" dirty="0"/>
          </a:p>
        </p:txBody>
      </p:sp>
      <p:sp>
        <p:nvSpPr>
          <p:cNvPr id="4" name="灯片编号占位符 3"/>
          <p:cNvSpPr>
            <a:spLocks noGrp="1"/>
          </p:cNvSpPr>
          <p:nvPr>
            <p:ph type="sldNum" sz="quarter" idx="5"/>
          </p:nvPr>
        </p:nvSpPr>
        <p:spPr/>
        <p:txBody>
          <a:bodyPr/>
          <a:lstStyle/>
          <a:p>
            <a:fld id="{C37D7554-D10C-4E29-B8E6-BB7111FA614F}" type="slidenum">
              <a:rPr lang="en-US" smtClean="0"/>
              <a:t>5</a:t>
            </a:fld>
            <a:endParaRPr lang="en-US" dirty="0"/>
          </a:p>
        </p:txBody>
      </p:sp>
    </p:spTree>
    <p:extLst>
      <p:ext uri="{BB962C8B-B14F-4D97-AF65-F5344CB8AC3E}">
        <p14:creationId xmlns:p14="http://schemas.microsoft.com/office/powerpoint/2010/main" val="3484159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representative case of the Baltic region is the transition of Lithuania. The </a:t>
            </a:r>
            <a:r>
              <a:rPr lang="en-US" altLang="zh-CN" sz="1800" dirty="0">
                <a:effectLst/>
                <a:latin typeface="Times New Roman" panose="02020603050405020304" pitchFamily="18" charset="0"/>
                <a:ea typeface="等线" panose="02010600030101010101" pitchFamily="2" charset="-122"/>
              </a:rPr>
              <a:t>long history of statehood and experience of independence between 1918 and 1940 cultivated a strong national identity that fostered both the independence movements and the democratization process. Among all the independence movements, the </a:t>
            </a:r>
            <a:r>
              <a:rPr lang="en-US" altLang="zh-CN" sz="1800" dirty="0" err="1">
                <a:effectLst/>
                <a:latin typeface="Times New Roman" panose="02020603050405020304" pitchFamily="18" charset="0"/>
                <a:ea typeface="等线" panose="02010600030101010101" pitchFamily="2" charset="-122"/>
              </a:rPr>
              <a:t>Sajūdis</a:t>
            </a:r>
            <a:r>
              <a:rPr lang="en-US" altLang="zh-CN" sz="1800" dirty="0">
                <a:effectLst/>
                <a:latin typeface="Times New Roman" panose="02020603050405020304" pitchFamily="18" charset="0"/>
                <a:ea typeface="等线" panose="02010600030101010101" pitchFamily="2" charset="-122"/>
              </a:rPr>
              <a:t> movement became a vital force that included intellectuals, reformers, and social activists. Its leader, Vytautas Landsbergis, became the first president of Lithuania. In 1992, the first democratic constitution was ratified through a referendum, marking the establishment of a democratic system. In the same year, the first peaceful transfer of power was conducted via free election. In 2004, Lithuania joined the European Union, opening a new chapter in its democratic 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effectLst/>
                <a:latin typeface="Times New Roman" panose="02020603050405020304" pitchFamily="18" charset="0"/>
                <a:ea typeface="等线" panose="02010600030101010101" pitchFamily="2" charset="-122"/>
              </a:rPr>
              <a:t>Besides political progress, </a:t>
            </a:r>
            <a:r>
              <a:rPr lang="en-US" altLang="zh-CN" sz="1800" dirty="0" err="1">
                <a:effectLst/>
                <a:latin typeface="Times New Roman" panose="02020603050405020304" pitchFamily="18" charset="0"/>
                <a:ea typeface="等线" panose="02010600030101010101" pitchFamily="2" charset="-122"/>
              </a:rPr>
              <a:t>Luthuania’s</a:t>
            </a:r>
            <a:r>
              <a:rPr lang="en-US" altLang="zh-CN" sz="1800" dirty="0">
                <a:effectLst/>
                <a:latin typeface="Times New Roman" panose="02020603050405020304" pitchFamily="18" charset="0"/>
                <a:ea typeface="等线" panose="02010600030101010101" pitchFamily="2" charset="-122"/>
              </a:rPr>
              <a:t> civil society was also robust. Most elections in Lithuania saw turnout rates of over 50%, and the early elections in 1991 and 1992 even achieved turnout rates of 70%. Furthermore, the government has taken active measures and established legislation that facilitates the growth of NGOs since independence. The right to freedom of association is protected in Lithuania’s constitution, and the establishment of an NGO requires only two people. There is also a legal code that allows citizens to designate 2% of their income taxes to a selected NGO or public institution, which has become an important source of revenue for NGOs.</a:t>
            </a:r>
            <a:endParaRPr lang="zh-CN" altLang="en-US" dirty="0"/>
          </a:p>
        </p:txBody>
      </p:sp>
      <p:sp>
        <p:nvSpPr>
          <p:cNvPr id="4" name="灯片编号占位符 3"/>
          <p:cNvSpPr>
            <a:spLocks noGrp="1"/>
          </p:cNvSpPr>
          <p:nvPr>
            <p:ph type="sldNum" sz="quarter" idx="5"/>
          </p:nvPr>
        </p:nvSpPr>
        <p:spPr/>
        <p:txBody>
          <a:bodyPr/>
          <a:lstStyle/>
          <a:p>
            <a:fld id="{C37D7554-D10C-4E29-B8E6-BB7111FA614F}" type="slidenum">
              <a:rPr lang="en-US" smtClean="0"/>
              <a:t>6</a:t>
            </a:fld>
            <a:endParaRPr lang="en-US" dirty="0"/>
          </a:p>
        </p:txBody>
      </p:sp>
    </p:spTree>
    <p:extLst>
      <p:ext uri="{BB962C8B-B14F-4D97-AF65-F5344CB8AC3E}">
        <p14:creationId xmlns:p14="http://schemas.microsoft.com/office/powerpoint/2010/main" val="1458459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freedom scores of countries in the Caucasus region are clearly divergent from those of the Baltic states. From this figure, it is observed that the freedom scores of the three countries never fell below 3, and the constant fluctuation indicates an unstable political environment in the region. Among these countries, Armenia and Georgia exhibited semi-democratic features and have been categorized as “Partly Free” countries since 1991, while Azerbaijan is more authoritarian and is categorized as “Not Free” most of the time, according to Freedom House. Despite this, the three countries still have lower freedom scores than the authoritarian countries in Central Asia, which is the reason that they can all roughly be counted as semi-democratic countries.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Similar to the Baltic states, however, historical factors and geopolitical environment also have substantial impacts on the political transition in the region. The contested ethnic tensions and territorial disputes in the Caucasus, along with more complicated geopolitical situations, prevent the Caucasus states from transforming into fully democratic regimes.</a:t>
            </a:r>
            <a:endPar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C37D7554-D10C-4E29-B8E6-BB7111FA614F}" type="slidenum">
              <a:rPr lang="en-US" smtClean="0"/>
              <a:t>7</a:t>
            </a:fld>
            <a:endParaRPr lang="en-US" dirty="0"/>
          </a:p>
        </p:txBody>
      </p:sp>
    </p:spTree>
    <p:extLst>
      <p:ext uri="{BB962C8B-B14F-4D97-AF65-F5344CB8AC3E}">
        <p14:creationId xmlns:p14="http://schemas.microsoft.com/office/powerpoint/2010/main" val="260824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Like other Caucasian states, Armenia’s political transition process was complex due to the contested ethnic distribution in the Caucasus region. Since independence, nationalism in Armenia has been both closely related to democratization and, at the same time, hindered the pace of political reforms. Nagorno-Karabakh is a region under Azerbaijani rule but inhabited by a significant number of Armenians, and the nationalistic movement to free the area fostered civic engagement and contributed to the country’s early democratic aspirations. </a:t>
            </a:r>
            <a:r>
              <a:rPr lang="en-US" altLang="zh-CN" sz="1800" dirty="0">
                <a:effectLst/>
                <a:latin typeface="Times New Roman" panose="02020603050405020304" pitchFamily="18" charset="0"/>
                <a:ea typeface="等线" panose="02010600030101010101" pitchFamily="2" charset="-122"/>
              </a:rPr>
              <a:t>The first president of Armenia, Levon Ter-</a:t>
            </a:r>
            <a:r>
              <a:rPr lang="en-US" altLang="zh-CN" sz="1800" dirty="0" err="1">
                <a:effectLst/>
                <a:latin typeface="Times New Roman" panose="02020603050405020304" pitchFamily="18" charset="0"/>
                <a:ea typeface="等线" panose="02010600030101010101" pitchFamily="2" charset="-122"/>
              </a:rPr>
              <a:t>Petrosyan</a:t>
            </a:r>
            <a:r>
              <a:rPr lang="en-US" altLang="zh-CN" sz="1800" dirty="0">
                <a:effectLst/>
                <a:latin typeface="Times New Roman" panose="02020603050405020304" pitchFamily="18" charset="0"/>
                <a:ea typeface="等线" panose="02010600030101010101" pitchFamily="2" charset="-122"/>
              </a:rPr>
              <a:t>, was the leader of the Karabakh Committee. However, the nationalistic fervor in Armenia also had negative impacts on democratic developments. Instability contributed to a political culture centered around charismatic leadership and personal authority, resulting in the concentration of power in the presidency and the gradual erosion of the role of parliament.</a:t>
            </a:r>
          </a:p>
          <a:p>
            <a:r>
              <a:rPr lang="en-US" altLang="zh-CN" sz="1800" dirty="0">
                <a:effectLst/>
                <a:latin typeface="Times New Roman" panose="02020603050405020304" pitchFamily="18" charset="0"/>
                <a:ea typeface="等线" panose="02010600030101010101" pitchFamily="2" charset="-122"/>
              </a:rPr>
              <a:t>The Armenian civil society is described as “moderately developed,” with a relatively strong level of organization but with weak impact and low civic engagement. The civil society organizations have developed rapidly in Armenia since 1991. Every year, hundreds of NGOs emerge, and there were 3,552 registered NGOs in Armenia by 2013. However, many NGOs have a weak influence and struggle to survive. They also don’t receive much support from the citizens.</a:t>
            </a:r>
            <a:endParaRPr lang="zh-CN" altLang="en-US" dirty="0"/>
          </a:p>
        </p:txBody>
      </p:sp>
      <p:sp>
        <p:nvSpPr>
          <p:cNvPr id="4" name="灯片编号占位符 3"/>
          <p:cNvSpPr>
            <a:spLocks noGrp="1"/>
          </p:cNvSpPr>
          <p:nvPr>
            <p:ph type="sldNum" sz="quarter" idx="5"/>
          </p:nvPr>
        </p:nvSpPr>
        <p:spPr/>
        <p:txBody>
          <a:bodyPr/>
          <a:lstStyle/>
          <a:p>
            <a:fld id="{C37D7554-D10C-4E29-B8E6-BB7111FA614F}" type="slidenum">
              <a:rPr lang="en-US" smtClean="0"/>
              <a:t>8</a:t>
            </a:fld>
            <a:endParaRPr lang="en-US" dirty="0"/>
          </a:p>
        </p:txBody>
      </p:sp>
    </p:spTree>
    <p:extLst>
      <p:ext uri="{BB962C8B-B14F-4D97-AF65-F5344CB8AC3E}">
        <p14:creationId xmlns:p14="http://schemas.microsoft.com/office/powerpoint/2010/main" val="2563596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Different from both the Baltic region and the Caucasus region, the five countries in Central Asia experienced minor political transformation in the past few decades and remain authoritarian countries today. This trait also reflects in their freedom scores. As the figure exemplifies, from 1991 to the present, except for Kyrgyzstan, which has had a relatively low freedom score and occasionally fallen in the “Partly Free” category, the rest of the five countries have all been categorized as “Not Free” according to the standards of Freedom House. The extreme case of Turkmenistan has even maintained the highest freedom score, which indicates the least degree of freedom, ever since 1993. The persistence of authoritarian rule in the region is the product of several factors, including the persisting Soviet legacy, the underdevelopment of civil society, and its distance from established Western democracies.</a:t>
            </a:r>
            <a:endParaRPr lang="zh-CN" altLang="en-US" dirty="0"/>
          </a:p>
        </p:txBody>
      </p:sp>
      <p:sp>
        <p:nvSpPr>
          <p:cNvPr id="4" name="灯片编号占位符 3"/>
          <p:cNvSpPr>
            <a:spLocks noGrp="1"/>
          </p:cNvSpPr>
          <p:nvPr>
            <p:ph type="sldNum" sz="quarter" idx="5"/>
          </p:nvPr>
        </p:nvSpPr>
        <p:spPr/>
        <p:txBody>
          <a:bodyPr/>
          <a:lstStyle/>
          <a:p>
            <a:fld id="{C37D7554-D10C-4E29-B8E6-BB7111FA614F}" type="slidenum">
              <a:rPr lang="en-US" smtClean="0"/>
              <a:t>9</a:t>
            </a:fld>
            <a:endParaRPr lang="en-US" dirty="0"/>
          </a:p>
        </p:txBody>
      </p:sp>
    </p:spTree>
    <p:extLst>
      <p:ext uri="{BB962C8B-B14F-4D97-AF65-F5344CB8AC3E}">
        <p14:creationId xmlns:p14="http://schemas.microsoft.com/office/powerpoint/2010/main" val="171038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dirty="0"/>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dirty="0"/>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772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137696" y="225349"/>
            <a:ext cx="5000318" cy="68905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dirty="0"/>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dirty="0"/>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68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104552" y="1430551"/>
            <a:ext cx="10333611" cy="4561877"/>
          </a:xfrm>
        </p:spPr>
        <p:txBody>
          <a:bodyPr>
            <a:normAutofit/>
          </a:bodyPr>
          <a:lstStyle/>
          <a:p>
            <a:pPr algn="ctr"/>
            <a:r>
              <a:rPr lang="en-US" sz="5400" dirty="0"/>
              <a:t>Regional Disparity in the Political Transition Processes of Former Soviet Republics </a:t>
            </a:r>
            <a:br>
              <a:rPr lang="en-US" dirty="0"/>
            </a:br>
            <a:br>
              <a:rPr lang="en-US" dirty="0"/>
            </a:br>
            <a:r>
              <a:rPr lang="en-US" sz="2400" dirty="0"/>
              <a:t>Zixuan Li</a:t>
            </a:r>
            <a:br>
              <a:rPr lang="en-US" sz="2400" dirty="0"/>
            </a:br>
            <a:r>
              <a:rPr lang="en-US" sz="2400" dirty="0"/>
              <a:t>Advisor: Prof. Mark  Jones</a:t>
            </a:r>
            <a:br>
              <a:rPr lang="en-US" sz="2400" dirty="0"/>
            </a:br>
            <a:fld id="{6D054D9B-A403-4A15-93B2-D86F3744C87F}" type="datetime4">
              <a:rPr lang="en-US" sz="2400" smtClean="0"/>
              <a:t>July 14, 2025</a:t>
            </a:fld>
            <a:endParaRPr lang="en-US" dirty="0"/>
          </a:p>
        </p:txBody>
      </p:sp>
      <p:sp>
        <p:nvSpPr>
          <p:cNvPr id="3" name="文本框 2">
            <a:extLst>
              <a:ext uri="{FF2B5EF4-FFF2-40B4-BE49-F238E27FC236}">
                <a16:creationId xmlns:a16="http://schemas.microsoft.com/office/drawing/2014/main" id="{0EB21ACC-ACA4-F672-A087-4E1D2C622B27}"/>
              </a:ext>
            </a:extLst>
          </p:cNvPr>
          <p:cNvSpPr txBox="1"/>
          <p:nvPr/>
        </p:nvSpPr>
        <p:spPr>
          <a:xfrm>
            <a:off x="1278383" y="332913"/>
            <a:ext cx="6968971" cy="892552"/>
          </a:xfrm>
          <a:prstGeom prst="rect">
            <a:avLst/>
          </a:prstGeom>
          <a:noFill/>
        </p:spPr>
        <p:txBody>
          <a:bodyPr wrap="square" rtlCol="0">
            <a:spAutoFit/>
          </a:bodyPr>
          <a:lstStyle/>
          <a:p>
            <a:r>
              <a:rPr lang="en-US" altLang="zh-CN" sz="2800" dirty="0">
                <a:solidFill>
                  <a:schemeClr val="bg1"/>
                </a:solidFill>
                <a:latin typeface="+mj-lt"/>
              </a:rPr>
              <a:t>Pioneer Academics</a:t>
            </a:r>
          </a:p>
          <a:p>
            <a:r>
              <a:rPr lang="en-US" altLang="zh-CN" sz="2400" dirty="0">
                <a:solidFill>
                  <a:schemeClr val="bg1"/>
                </a:solidFill>
                <a:latin typeface="+mj-lt"/>
              </a:rPr>
              <a:t>Comparative Political Institutions of the World</a:t>
            </a:r>
            <a:endParaRPr lang="zh-CN" altLang="en-US" sz="2400" dirty="0">
              <a:solidFill>
                <a:schemeClr val="bg1"/>
              </a:solidFill>
              <a:latin typeface="+mj-lt"/>
            </a:endParaRPr>
          </a:p>
        </p:txBody>
      </p:sp>
    </p:spTree>
    <p:extLst>
      <p:ext uri="{BB962C8B-B14F-4D97-AF65-F5344CB8AC3E}">
        <p14:creationId xmlns:p14="http://schemas.microsoft.com/office/powerpoint/2010/main" val="337882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62A331-67F1-FA3B-9613-E042F7DCD22C}"/>
              </a:ext>
            </a:extLst>
          </p:cNvPr>
          <p:cNvSpPr>
            <a:spLocks noGrp="1"/>
          </p:cNvSpPr>
          <p:nvPr>
            <p:ph type="title"/>
          </p:nvPr>
        </p:nvSpPr>
        <p:spPr/>
        <p:txBody>
          <a:bodyPr/>
          <a:lstStyle/>
          <a:p>
            <a:r>
              <a:rPr lang="en-US" altLang="zh-CN" dirty="0"/>
              <a:t>Case of Uzbekistan</a:t>
            </a:r>
            <a:endParaRPr lang="zh-CN" altLang="en-US" dirty="0"/>
          </a:p>
        </p:txBody>
      </p:sp>
      <p:sp>
        <p:nvSpPr>
          <p:cNvPr id="3" name="内容占位符 2">
            <a:extLst>
              <a:ext uri="{FF2B5EF4-FFF2-40B4-BE49-F238E27FC236}">
                <a16:creationId xmlns:a16="http://schemas.microsoft.com/office/drawing/2014/main" id="{D654A58E-D208-EE46-C0C9-563CCE5C00E7}"/>
              </a:ext>
            </a:extLst>
          </p:cNvPr>
          <p:cNvSpPr>
            <a:spLocks noGrp="1"/>
          </p:cNvSpPr>
          <p:nvPr>
            <p:ph sz="quarter" idx="12"/>
          </p:nvPr>
        </p:nvSpPr>
        <p:spPr>
          <a:xfrm>
            <a:off x="1381119" y="1931438"/>
            <a:ext cx="8621298" cy="4296748"/>
          </a:xfrm>
        </p:spPr>
        <p:txBody>
          <a:bodyPr>
            <a:normAutofit fontScale="92500" lnSpcReduction="10000"/>
          </a:bodyPr>
          <a:lstStyle/>
          <a:p>
            <a:r>
              <a:rPr lang="en-US" altLang="zh-CN" sz="2400" dirty="0">
                <a:ea typeface="Calibri" panose="020F0502020204030204" pitchFamily="34" charset="0"/>
              </a:rPr>
              <a:t>Unbalanced power distribution</a:t>
            </a:r>
          </a:p>
          <a:p>
            <a:pPr lvl="1"/>
            <a:r>
              <a:rPr lang="en-US" altLang="zh-CN" sz="2400" dirty="0">
                <a:ea typeface="Calibri" panose="020F0502020204030204" pitchFamily="34" charset="0"/>
              </a:rPr>
              <a:t>Weak checks and balances on the president</a:t>
            </a:r>
          </a:p>
          <a:p>
            <a:pPr lvl="1"/>
            <a:r>
              <a:rPr lang="en-US" altLang="zh-CN" sz="2400" dirty="0">
                <a:ea typeface="Calibri" panose="020F0502020204030204" pitchFamily="34" charset="0"/>
              </a:rPr>
              <a:t>Power controlled by former elites</a:t>
            </a:r>
          </a:p>
          <a:p>
            <a:r>
              <a:rPr lang="en-US" altLang="zh-CN" sz="2400" dirty="0">
                <a:ea typeface="Calibri" panose="020F0502020204030204" pitchFamily="34" charset="0"/>
              </a:rPr>
              <a:t>Suppressed opposition</a:t>
            </a:r>
          </a:p>
          <a:p>
            <a:pPr lvl="1"/>
            <a:r>
              <a:rPr lang="en-US" altLang="zh-CN" sz="2400" dirty="0">
                <a:ea typeface="Calibri" panose="020F0502020204030204" pitchFamily="34" charset="0"/>
              </a:rPr>
              <a:t>2005 Andijan Uprising</a:t>
            </a:r>
          </a:p>
          <a:p>
            <a:r>
              <a:rPr lang="en-US" altLang="zh-CN" sz="2400" dirty="0">
                <a:ea typeface="Calibri" panose="020F0502020204030204" pitchFamily="34" charset="0"/>
              </a:rPr>
              <a:t>Weak civil society</a:t>
            </a:r>
          </a:p>
          <a:p>
            <a:pPr lvl="1"/>
            <a:r>
              <a:rPr lang="en-US" altLang="zh-CN" sz="2400" dirty="0">
                <a:ea typeface="Calibri" panose="020F0502020204030204" pitchFamily="34" charset="0"/>
              </a:rPr>
              <a:t>Uncompetitive elections</a:t>
            </a:r>
          </a:p>
          <a:p>
            <a:pPr lvl="1"/>
            <a:r>
              <a:rPr lang="en-US" altLang="zh-CN" sz="2400" dirty="0">
                <a:ea typeface="Calibri" panose="020F0502020204030204" pitchFamily="34" charset="0"/>
              </a:rPr>
              <a:t>Expelled NGOs</a:t>
            </a:r>
          </a:p>
          <a:p>
            <a:pPr lvl="1"/>
            <a:r>
              <a:rPr lang="en-US" altLang="zh-CN" sz="2400" dirty="0">
                <a:ea typeface="Calibri" panose="020F0502020204030204" pitchFamily="34" charset="0"/>
              </a:rPr>
              <a:t>Censored press</a:t>
            </a:r>
          </a:p>
          <a:p>
            <a:pPr lvl="1"/>
            <a:endParaRPr lang="en-US" altLang="zh-CN" sz="2400" dirty="0">
              <a:ea typeface="Calibri" panose="020F0502020204030204" pitchFamily="34" charset="0"/>
            </a:endParaRPr>
          </a:p>
          <a:p>
            <a:pPr lvl="1"/>
            <a:endParaRPr lang="en-US" altLang="zh-CN" sz="2400" dirty="0">
              <a:ea typeface="Calibri" panose="020F0502020204030204" pitchFamily="34" charset="0"/>
            </a:endParaRPr>
          </a:p>
          <a:p>
            <a:pPr lvl="1"/>
            <a:endParaRPr lang="zh-CN" altLang="en-US" sz="2400" dirty="0"/>
          </a:p>
        </p:txBody>
      </p:sp>
      <p:sp>
        <p:nvSpPr>
          <p:cNvPr id="4" name="灯片编号占位符 3">
            <a:extLst>
              <a:ext uri="{FF2B5EF4-FFF2-40B4-BE49-F238E27FC236}">
                <a16:creationId xmlns:a16="http://schemas.microsoft.com/office/drawing/2014/main" id="{318C0A0C-A630-7521-E285-CC1D8D14B9E3}"/>
              </a:ext>
            </a:extLst>
          </p:cNvPr>
          <p:cNvSpPr>
            <a:spLocks noGrp="1"/>
          </p:cNvSpPr>
          <p:nvPr>
            <p:ph type="sldNum" sz="quarter" idx="15"/>
          </p:nvPr>
        </p:nvSpPr>
        <p:spPr/>
        <p:txBody>
          <a:bodyPr/>
          <a:lstStyle/>
          <a:p>
            <a:fld id="{18D65601-5AE2-46FC-B138-694DDD2B510D}" type="slidenum">
              <a:rPr lang="en-US" smtClean="0"/>
              <a:pPr/>
              <a:t>10</a:t>
            </a:fld>
            <a:endParaRPr lang="en-US" dirty="0"/>
          </a:p>
        </p:txBody>
      </p:sp>
      <p:pic>
        <p:nvPicPr>
          <p:cNvPr id="5" name="图片 4">
            <a:extLst>
              <a:ext uri="{FF2B5EF4-FFF2-40B4-BE49-F238E27FC236}">
                <a16:creationId xmlns:a16="http://schemas.microsoft.com/office/drawing/2014/main" id="{E3F9363F-8EE1-0B9B-B171-28513E45F2A8}"/>
              </a:ext>
            </a:extLst>
          </p:cNvPr>
          <p:cNvPicPr>
            <a:picLocks noChangeAspect="1"/>
          </p:cNvPicPr>
          <p:nvPr/>
        </p:nvPicPr>
        <p:blipFill>
          <a:blip r:embed="rId3"/>
          <a:stretch>
            <a:fillRect/>
          </a:stretch>
        </p:blipFill>
        <p:spPr>
          <a:xfrm>
            <a:off x="7146525" y="2506754"/>
            <a:ext cx="4377205" cy="3146116"/>
          </a:xfrm>
          <a:prstGeom prst="rect">
            <a:avLst/>
          </a:prstGeom>
        </p:spPr>
      </p:pic>
      <p:pic>
        <p:nvPicPr>
          <p:cNvPr id="8" name="图片 7">
            <a:extLst>
              <a:ext uri="{FF2B5EF4-FFF2-40B4-BE49-F238E27FC236}">
                <a16:creationId xmlns:a16="http://schemas.microsoft.com/office/drawing/2014/main" id="{A05CC264-D3AF-3C59-FE11-51F4091F7135}"/>
              </a:ext>
            </a:extLst>
          </p:cNvPr>
          <p:cNvPicPr>
            <a:picLocks noChangeAspect="1"/>
          </p:cNvPicPr>
          <p:nvPr/>
        </p:nvPicPr>
        <p:blipFill>
          <a:blip r:embed="rId4"/>
          <a:stretch>
            <a:fillRect/>
          </a:stretch>
        </p:blipFill>
        <p:spPr>
          <a:xfrm>
            <a:off x="7077702" y="2506755"/>
            <a:ext cx="4514850" cy="3146116"/>
          </a:xfrm>
          <a:prstGeom prst="rect">
            <a:avLst/>
          </a:prstGeom>
        </p:spPr>
      </p:pic>
      <p:pic>
        <p:nvPicPr>
          <p:cNvPr id="9" name="图片 8">
            <a:extLst>
              <a:ext uri="{FF2B5EF4-FFF2-40B4-BE49-F238E27FC236}">
                <a16:creationId xmlns:a16="http://schemas.microsoft.com/office/drawing/2014/main" id="{64456CFD-972A-97AA-9612-063D4BFB64A2}"/>
              </a:ext>
            </a:extLst>
          </p:cNvPr>
          <p:cNvPicPr>
            <a:picLocks noChangeAspect="1"/>
          </p:cNvPicPr>
          <p:nvPr/>
        </p:nvPicPr>
        <p:blipFill>
          <a:blip r:embed="rId5"/>
          <a:stretch>
            <a:fillRect/>
          </a:stretch>
        </p:blipFill>
        <p:spPr>
          <a:xfrm>
            <a:off x="7063856" y="2506753"/>
            <a:ext cx="4528696" cy="3146116"/>
          </a:xfrm>
          <a:prstGeom prst="rect">
            <a:avLst/>
          </a:prstGeom>
        </p:spPr>
      </p:pic>
      <p:pic>
        <p:nvPicPr>
          <p:cNvPr id="10" name="图片 9">
            <a:extLst>
              <a:ext uri="{FF2B5EF4-FFF2-40B4-BE49-F238E27FC236}">
                <a16:creationId xmlns:a16="http://schemas.microsoft.com/office/drawing/2014/main" id="{FF545633-23E7-02F8-35E9-F59A08712004}"/>
              </a:ext>
            </a:extLst>
          </p:cNvPr>
          <p:cNvPicPr>
            <a:picLocks noChangeAspect="1"/>
          </p:cNvPicPr>
          <p:nvPr/>
        </p:nvPicPr>
        <p:blipFill>
          <a:blip r:embed="rId6"/>
          <a:stretch>
            <a:fillRect/>
          </a:stretch>
        </p:blipFill>
        <p:spPr>
          <a:xfrm>
            <a:off x="7063854" y="2506751"/>
            <a:ext cx="4528697" cy="3146116"/>
          </a:xfrm>
          <a:prstGeom prst="rect">
            <a:avLst/>
          </a:prstGeom>
        </p:spPr>
      </p:pic>
    </p:spTree>
    <p:extLst>
      <p:ext uri="{BB962C8B-B14F-4D97-AF65-F5344CB8AC3E}">
        <p14:creationId xmlns:p14="http://schemas.microsoft.com/office/powerpoint/2010/main" val="27521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5FC664-746D-9B9C-BF1A-762F207EC3BF}"/>
              </a:ext>
            </a:extLst>
          </p:cNvPr>
          <p:cNvSpPr>
            <a:spLocks noGrp="1"/>
          </p:cNvSpPr>
          <p:nvPr>
            <p:ph type="title"/>
          </p:nvPr>
        </p:nvSpPr>
        <p:spPr/>
        <p:txBody>
          <a:bodyPr/>
          <a:lstStyle/>
          <a:p>
            <a:r>
              <a:rPr lang="en-US" altLang="zh-CN" dirty="0"/>
              <a:t>Analysis</a:t>
            </a:r>
            <a:endParaRPr lang="zh-CN" altLang="en-US" dirty="0"/>
          </a:p>
        </p:txBody>
      </p:sp>
      <p:sp>
        <p:nvSpPr>
          <p:cNvPr id="3" name="文本框 2">
            <a:extLst>
              <a:ext uri="{FF2B5EF4-FFF2-40B4-BE49-F238E27FC236}">
                <a16:creationId xmlns:a16="http://schemas.microsoft.com/office/drawing/2014/main" id="{54998DD2-E226-6599-87FD-BD0C2801EC8E}"/>
              </a:ext>
            </a:extLst>
          </p:cNvPr>
          <p:cNvSpPr txBox="1"/>
          <p:nvPr/>
        </p:nvSpPr>
        <p:spPr>
          <a:xfrm>
            <a:off x="1335136" y="1795141"/>
            <a:ext cx="9570346" cy="3785652"/>
          </a:xfrm>
          <a:prstGeom prst="rect">
            <a:avLst/>
          </a:prstGeom>
          <a:noFill/>
        </p:spPr>
        <p:txBody>
          <a:bodyPr wrap="square" rtlCol="0">
            <a:spAutoFit/>
          </a:bodyPr>
          <a:lstStyle/>
          <a:p>
            <a:r>
              <a:rPr lang="en-US" altLang="zh-CN" sz="2400" dirty="0">
                <a:latin typeface="Calibri" panose="020F0502020204030204" pitchFamily="34" charset="0"/>
                <a:ea typeface="Calibri" panose="020F0502020204030204" pitchFamily="34" charset="0"/>
                <a:cs typeface="Calibri" panose="020F0502020204030204" pitchFamily="34" charset="0"/>
              </a:rPr>
              <a:t>Underlying factors:</a:t>
            </a: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Geographical location</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Closer to the West, higher degree of democracy</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External support for democratization</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Exposure to democratic ideals</a:t>
            </a: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Historical, cultural, social legacies</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Baltic: historical statehood, pre-Soviet independence, strong national identity</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Caucasus: ethnic fragmentation, territorial conflicts</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Central Asia: traditional social structure, lasting Soviet influence</a:t>
            </a:r>
          </a:p>
        </p:txBody>
      </p:sp>
    </p:spTree>
    <p:extLst>
      <p:ext uri="{BB962C8B-B14F-4D97-AF65-F5344CB8AC3E}">
        <p14:creationId xmlns:p14="http://schemas.microsoft.com/office/powerpoint/2010/main" val="3086164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1317614" y="690511"/>
            <a:ext cx="4964671" cy="5253089"/>
          </a:xfrm>
        </p:spPr>
        <p:txBody>
          <a:bodyPr/>
          <a:lstStyle/>
          <a:p>
            <a:r>
              <a:rPr lang="en-US" dirty="0"/>
              <a:t>Thank you</a:t>
            </a:r>
          </a:p>
        </p:txBody>
      </p:sp>
    </p:spTree>
    <p:extLst>
      <p:ext uri="{BB962C8B-B14F-4D97-AF65-F5344CB8AC3E}">
        <p14:creationId xmlns:p14="http://schemas.microsoft.com/office/powerpoint/2010/main" val="704370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455583" y="737115"/>
            <a:ext cx="4640418" cy="5407091"/>
          </a:xfrm>
        </p:spPr>
        <p:txBody>
          <a:bodyPr/>
          <a:lstStyle/>
          <a:p>
            <a:r>
              <a:rPr lang="en-US" altLang="zh-CN" dirty="0"/>
              <a:t>Content</a:t>
            </a:r>
            <a:endParaRPr lang="en-US" dirty="0"/>
          </a:p>
        </p:txBody>
      </p:sp>
      <p:sp>
        <p:nvSpPr>
          <p:cNvPr id="3" name="Content Placeholder 2">
            <a:extLst>
              <a:ext uri="{FF2B5EF4-FFF2-40B4-BE49-F238E27FC236}">
                <a16:creationId xmlns:a16="http://schemas.microsoft.com/office/drawing/2014/main" id="{02BA04E6-CD61-B962-4287-DEC1993C32D6}"/>
              </a:ext>
            </a:extLst>
          </p:cNvPr>
          <p:cNvSpPr>
            <a:spLocks noGrp="1"/>
          </p:cNvSpPr>
          <p:nvPr>
            <p:ph sz="quarter" idx="12"/>
          </p:nvPr>
        </p:nvSpPr>
        <p:spPr>
          <a:xfrm>
            <a:off x="4243524" y="862466"/>
            <a:ext cx="6809173" cy="5407091"/>
          </a:xfrm>
        </p:spPr>
        <p:txBody>
          <a:bodyPr/>
          <a:lstStyle/>
          <a:p>
            <a:r>
              <a:rPr lang="en-US" sz="3600" dirty="0"/>
              <a:t>Introduction</a:t>
            </a:r>
          </a:p>
          <a:p>
            <a:r>
              <a:rPr lang="en-US" sz="3600" dirty="0"/>
              <a:t>Regional Analysis &amp; </a:t>
            </a:r>
            <a:r>
              <a:rPr lang="en-US" altLang="zh-CN" sz="3600" dirty="0"/>
              <a:t>Case Studies</a:t>
            </a:r>
          </a:p>
          <a:p>
            <a:r>
              <a:rPr lang="en-US" altLang="zh-CN" sz="3600" dirty="0"/>
              <a:t>Analysis</a:t>
            </a:r>
          </a:p>
          <a:p>
            <a:endParaRPr lang="en-US" dirty="0"/>
          </a:p>
        </p:txBody>
      </p:sp>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p:txBody>
          <a:bodyPr/>
          <a:lstStyle/>
          <a:p>
            <a:fld id="{18D65601-5AE2-46FC-B138-694DDD2B510D}" type="slidenum">
              <a:rPr lang="en-US" smtClean="0"/>
              <a:pPr/>
              <a:t>2</a:t>
            </a:fld>
            <a:endParaRPr lang="en-US" dirty="0"/>
          </a:p>
        </p:txBody>
      </p:sp>
    </p:spTree>
    <p:extLst>
      <p:ext uri="{BB962C8B-B14F-4D97-AF65-F5344CB8AC3E}">
        <p14:creationId xmlns:p14="http://schemas.microsoft.com/office/powerpoint/2010/main" val="1607455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F4898E-498E-03CE-C704-B331C24C7D72}"/>
              </a:ext>
            </a:extLst>
          </p:cNvPr>
          <p:cNvSpPr>
            <a:spLocks noGrp="1"/>
          </p:cNvSpPr>
          <p:nvPr>
            <p:ph type="title"/>
          </p:nvPr>
        </p:nvSpPr>
        <p:spPr/>
        <p:txBody>
          <a:bodyPr/>
          <a:lstStyle/>
          <a:p>
            <a:r>
              <a:rPr lang="en-US" altLang="zh-CN" dirty="0"/>
              <a:t>Introduction</a:t>
            </a:r>
            <a:endParaRPr lang="zh-CN" altLang="en-US" dirty="0"/>
          </a:p>
        </p:txBody>
      </p:sp>
      <p:pic>
        <p:nvPicPr>
          <p:cNvPr id="4" name="图片占位符 3">
            <a:extLst>
              <a:ext uri="{FF2B5EF4-FFF2-40B4-BE49-F238E27FC236}">
                <a16:creationId xmlns:a16="http://schemas.microsoft.com/office/drawing/2014/main" id="{BA25233D-20A6-49B9-D35F-DF42BDDC0805}"/>
              </a:ext>
            </a:extLst>
          </p:cNvPr>
          <p:cNvPicPr>
            <a:picLocks noGrp="1" noChangeAspect="1"/>
          </p:cNvPicPr>
          <p:nvPr>
            <p:ph type="pic" sz="quarter" idx="13"/>
          </p:nvPr>
        </p:nvPicPr>
        <p:blipFill>
          <a:blip r:embed="rId3"/>
          <a:srcRect t="13817" b="13817"/>
          <a:stretch>
            <a:fillRect/>
          </a:stretch>
        </p:blipFill>
        <p:spPr>
          <a:xfrm>
            <a:off x="1130124" y="2014742"/>
            <a:ext cx="4965876" cy="2835378"/>
          </a:xfrm>
          <a:prstGeom prst="rect">
            <a:avLst/>
          </a:prstGeom>
        </p:spPr>
      </p:pic>
      <p:pic>
        <p:nvPicPr>
          <p:cNvPr id="3" name="图片 2">
            <a:extLst>
              <a:ext uri="{FF2B5EF4-FFF2-40B4-BE49-F238E27FC236}">
                <a16:creationId xmlns:a16="http://schemas.microsoft.com/office/drawing/2014/main" id="{B90C5931-2C6B-CF3A-24C3-CA5442067F53}"/>
              </a:ext>
            </a:extLst>
          </p:cNvPr>
          <p:cNvPicPr>
            <a:picLocks noChangeAspect="1"/>
          </p:cNvPicPr>
          <p:nvPr/>
        </p:nvPicPr>
        <p:blipFill>
          <a:blip r:embed="rId4"/>
          <a:stretch>
            <a:fillRect/>
          </a:stretch>
        </p:blipFill>
        <p:spPr>
          <a:xfrm>
            <a:off x="7122341" y="2014742"/>
            <a:ext cx="4351905" cy="2838809"/>
          </a:xfrm>
          <a:prstGeom prst="rect">
            <a:avLst/>
          </a:prstGeom>
        </p:spPr>
      </p:pic>
      <p:sp>
        <p:nvSpPr>
          <p:cNvPr id="12" name="箭头: 右 11">
            <a:extLst>
              <a:ext uri="{FF2B5EF4-FFF2-40B4-BE49-F238E27FC236}">
                <a16:creationId xmlns:a16="http://schemas.microsoft.com/office/drawing/2014/main" id="{AFD190DB-6A8E-859B-FADD-9E5794340DAA}"/>
              </a:ext>
            </a:extLst>
          </p:cNvPr>
          <p:cNvSpPr/>
          <p:nvPr/>
        </p:nvSpPr>
        <p:spPr>
          <a:xfrm>
            <a:off x="6274800" y="3211461"/>
            <a:ext cx="696124" cy="4350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935D489D-776E-CCEE-55C4-D848B37A218F}"/>
              </a:ext>
            </a:extLst>
          </p:cNvPr>
          <p:cNvSpPr txBox="1"/>
          <p:nvPr/>
        </p:nvSpPr>
        <p:spPr>
          <a:xfrm>
            <a:off x="6970925" y="5317725"/>
            <a:ext cx="4969542" cy="1200329"/>
          </a:xfrm>
          <a:prstGeom prst="rect">
            <a:avLst/>
          </a:prstGeom>
          <a:noFill/>
        </p:spPr>
        <p:txBody>
          <a:bodyPr wrap="square" rtlCol="0">
            <a:spAutoFit/>
          </a:bodyPr>
          <a:lstStyle/>
          <a:p>
            <a:pPr marL="285750" indent="-28575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Baltic: liberal democracies</a:t>
            </a:r>
          </a:p>
          <a:p>
            <a:pPr marL="285750" indent="-28575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Caucasus: hybrid regimes</a:t>
            </a:r>
          </a:p>
          <a:p>
            <a:pPr marL="285750" indent="-28575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Central Asia: authoritarian states</a:t>
            </a:r>
            <a:endParaRPr lang="zh-CN" altLang="en-US" sz="2400" dirty="0">
              <a:latin typeface="Calibri" panose="020F0502020204030204" pitchFamily="34" charset="0"/>
              <a:cs typeface="Calibri" panose="020F0502020204030204" pitchFamily="34" charset="0"/>
            </a:endParaRPr>
          </a:p>
        </p:txBody>
      </p:sp>
      <p:sp>
        <p:nvSpPr>
          <p:cNvPr id="6" name="椭圆 5">
            <a:extLst>
              <a:ext uri="{FF2B5EF4-FFF2-40B4-BE49-F238E27FC236}">
                <a16:creationId xmlns:a16="http://schemas.microsoft.com/office/drawing/2014/main" id="{73D8D0D2-0977-7A1C-68A7-58EF00893393}"/>
              </a:ext>
            </a:extLst>
          </p:cNvPr>
          <p:cNvSpPr/>
          <p:nvPr/>
        </p:nvSpPr>
        <p:spPr>
          <a:xfrm>
            <a:off x="1424940" y="3139440"/>
            <a:ext cx="628650" cy="507098"/>
          </a:xfrm>
          <a:prstGeom prst="ellipse">
            <a:avLst/>
          </a:prstGeom>
          <a:noFill/>
          <a:ln w="38100">
            <a:solidFill>
              <a:srgbClr val="FF66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26FE11C0-0A6D-CB0D-6BBC-7D548DA9647F}"/>
              </a:ext>
            </a:extLst>
          </p:cNvPr>
          <p:cNvSpPr/>
          <p:nvPr/>
        </p:nvSpPr>
        <p:spPr>
          <a:xfrm>
            <a:off x="2781300" y="4267200"/>
            <a:ext cx="887730" cy="582920"/>
          </a:xfrm>
          <a:prstGeom prst="ellipse">
            <a:avLst/>
          </a:prstGeom>
          <a:noFill/>
          <a:ln w="381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C29A40D4-BCC9-642A-0C8F-4B80BDE1384A}"/>
              </a:ext>
            </a:extLst>
          </p:cNvPr>
          <p:cNvSpPr/>
          <p:nvPr/>
        </p:nvSpPr>
        <p:spPr>
          <a:xfrm>
            <a:off x="3324541" y="3339810"/>
            <a:ext cx="2727248" cy="1477672"/>
          </a:xfrm>
          <a:prstGeom prst="ellipse">
            <a:avLst/>
          </a:prstGeom>
          <a:noFill/>
          <a:ln w="38100">
            <a:solidFill>
              <a:schemeClr val="bg1">
                <a:lumMod val="6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8F488B5D-A4A1-31F7-89C0-C919D632ED01}"/>
              </a:ext>
            </a:extLst>
          </p:cNvPr>
          <p:cNvSpPr txBox="1"/>
          <p:nvPr/>
        </p:nvSpPr>
        <p:spPr>
          <a:xfrm>
            <a:off x="1137696" y="5206263"/>
            <a:ext cx="5000318" cy="1077218"/>
          </a:xfrm>
          <a:prstGeom prst="rect">
            <a:avLst/>
          </a:prstGeom>
          <a:noFill/>
        </p:spPr>
        <p:txBody>
          <a:bodyPr wrap="square" rtlCol="0">
            <a:spAutoFit/>
          </a:bodyPr>
          <a:lstStyle/>
          <a:p>
            <a:pPr algn="just"/>
            <a:r>
              <a:rPr lang="en-US" altLang="zh-CN" sz="3200" dirty="0">
                <a:latin typeface="Calibri" panose="020F0502020204030204" pitchFamily="34" charset="0"/>
                <a:ea typeface="Calibri" panose="020F0502020204030204" pitchFamily="34" charset="0"/>
                <a:cs typeface="Calibri" panose="020F0502020204030204" pitchFamily="34" charset="0"/>
              </a:rPr>
              <a:t>What led to the divergent transition paths?</a:t>
            </a:r>
            <a:endParaRPr lang="zh-CN"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546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heel(1)">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E2D250-1CDD-8ED2-18D3-0D83055C17DA}"/>
              </a:ext>
            </a:extLst>
          </p:cNvPr>
          <p:cNvSpPr>
            <a:spLocks noGrp="1"/>
          </p:cNvSpPr>
          <p:nvPr>
            <p:ph type="title"/>
          </p:nvPr>
        </p:nvSpPr>
        <p:spPr>
          <a:xfrm>
            <a:off x="1137695" y="225349"/>
            <a:ext cx="7723135" cy="689051"/>
          </a:xfrm>
        </p:spPr>
        <p:txBody>
          <a:bodyPr>
            <a:normAutofit/>
          </a:bodyPr>
          <a:lstStyle/>
          <a:p>
            <a:r>
              <a:rPr lang="en-US" altLang="zh-CN" dirty="0"/>
              <a:t>Regional Analysis &amp; Case Studies </a:t>
            </a:r>
            <a:endParaRPr lang="zh-CN" altLang="en-US" dirty="0"/>
          </a:p>
        </p:txBody>
      </p:sp>
      <p:sp>
        <p:nvSpPr>
          <p:cNvPr id="4" name="文本框 3">
            <a:extLst>
              <a:ext uri="{FF2B5EF4-FFF2-40B4-BE49-F238E27FC236}">
                <a16:creationId xmlns:a16="http://schemas.microsoft.com/office/drawing/2014/main" id="{CBDDB413-3E80-BC89-FE2D-5DE05D7A7690}"/>
              </a:ext>
            </a:extLst>
          </p:cNvPr>
          <p:cNvSpPr txBox="1"/>
          <p:nvPr/>
        </p:nvSpPr>
        <p:spPr>
          <a:xfrm>
            <a:off x="1137695" y="2274838"/>
            <a:ext cx="6785139" cy="2308324"/>
          </a:xfrm>
          <a:prstGeom prst="rect">
            <a:avLst/>
          </a:prstGeom>
          <a:noFill/>
        </p:spPr>
        <p:txBody>
          <a:bodyPr wrap="square" rtlCol="0">
            <a:spAutoFit/>
          </a:bodyPr>
          <a:lstStyle/>
          <a:p>
            <a:pPr marL="285750" indent="-28575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The Baltic Region</a:t>
            </a:r>
          </a:p>
          <a:p>
            <a:pPr marL="742950" lvl="1" indent="-28575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Case of Lithuania</a:t>
            </a:r>
          </a:p>
          <a:p>
            <a:pPr marL="285750" indent="-28575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The Caucasus Region</a:t>
            </a:r>
          </a:p>
          <a:p>
            <a:pPr marL="742950" lvl="1" indent="-28575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Case of Armenia</a:t>
            </a:r>
          </a:p>
          <a:p>
            <a:pPr marL="285750" indent="-28575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Central Asia</a:t>
            </a:r>
          </a:p>
          <a:p>
            <a:pPr marL="742950" lvl="1" indent="-28575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Case of Uzbekistan</a:t>
            </a:r>
            <a:endParaRPr lang="zh-CN" altLang="en-US" sz="2400" dirty="0">
              <a:latin typeface="Calibri" panose="020F0502020204030204" pitchFamily="34" charset="0"/>
              <a:cs typeface="Calibri" panose="020F0502020204030204" pitchFamily="34" charset="0"/>
            </a:endParaRPr>
          </a:p>
        </p:txBody>
      </p:sp>
      <p:pic>
        <p:nvPicPr>
          <p:cNvPr id="3" name="图片 2">
            <a:extLst>
              <a:ext uri="{FF2B5EF4-FFF2-40B4-BE49-F238E27FC236}">
                <a16:creationId xmlns:a16="http://schemas.microsoft.com/office/drawing/2014/main" id="{93801B74-2606-69B0-D988-0E92F4C17F75}"/>
              </a:ext>
            </a:extLst>
          </p:cNvPr>
          <p:cNvPicPr>
            <a:picLocks noChangeAspect="1"/>
          </p:cNvPicPr>
          <p:nvPr/>
        </p:nvPicPr>
        <p:blipFill>
          <a:blip r:embed="rId3"/>
          <a:stretch>
            <a:fillRect/>
          </a:stretch>
        </p:blipFill>
        <p:spPr>
          <a:xfrm>
            <a:off x="5034727" y="1544045"/>
            <a:ext cx="5776213" cy="3769909"/>
          </a:xfrm>
          <a:prstGeom prst="rect">
            <a:avLst/>
          </a:prstGeom>
        </p:spPr>
      </p:pic>
    </p:spTree>
    <p:extLst>
      <p:ext uri="{BB962C8B-B14F-4D97-AF65-F5344CB8AC3E}">
        <p14:creationId xmlns:p14="http://schemas.microsoft.com/office/powerpoint/2010/main" val="2636513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2CA695-10CA-E7DA-4ACB-8B1C63F9BF6A}"/>
              </a:ext>
            </a:extLst>
          </p:cNvPr>
          <p:cNvSpPr>
            <a:spLocks noGrp="1"/>
          </p:cNvSpPr>
          <p:nvPr>
            <p:ph type="title"/>
          </p:nvPr>
        </p:nvSpPr>
        <p:spPr/>
        <p:txBody>
          <a:bodyPr/>
          <a:lstStyle/>
          <a:p>
            <a:r>
              <a:rPr lang="en-US" altLang="zh-CN" dirty="0"/>
              <a:t>The Baltic Region</a:t>
            </a:r>
            <a:endParaRPr lang="zh-CN" altLang="en-US" dirty="0"/>
          </a:p>
        </p:txBody>
      </p:sp>
      <p:sp>
        <p:nvSpPr>
          <p:cNvPr id="4" name="灯片编号占位符 3">
            <a:extLst>
              <a:ext uri="{FF2B5EF4-FFF2-40B4-BE49-F238E27FC236}">
                <a16:creationId xmlns:a16="http://schemas.microsoft.com/office/drawing/2014/main" id="{F2767BB4-E2B4-F4D4-4BB0-442FB30FCC75}"/>
              </a:ext>
            </a:extLst>
          </p:cNvPr>
          <p:cNvSpPr>
            <a:spLocks noGrp="1"/>
          </p:cNvSpPr>
          <p:nvPr>
            <p:ph type="sldNum" sz="quarter" idx="15"/>
          </p:nvPr>
        </p:nvSpPr>
        <p:spPr/>
        <p:txBody>
          <a:bodyPr/>
          <a:lstStyle/>
          <a:p>
            <a:fld id="{18D65601-5AE2-46FC-B138-694DDD2B510D}" type="slidenum">
              <a:rPr lang="en-US" smtClean="0"/>
              <a:pPr/>
              <a:t>5</a:t>
            </a:fld>
            <a:endParaRPr lang="en-US" dirty="0"/>
          </a:p>
        </p:txBody>
      </p:sp>
      <p:pic>
        <p:nvPicPr>
          <p:cNvPr id="5" name="图片 4">
            <a:extLst>
              <a:ext uri="{FF2B5EF4-FFF2-40B4-BE49-F238E27FC236}">
                <a16:creationId xmlns:a16="http://schemas.microsoft.com/office/drawing/2014/main" id="{33CB46FC-D3F1-AC2A-BF1B-17F525311B10}"/>
              </a:ext>
            </a:extLst>
          </p:cNvPr>
          <p:cNvPicPr>
            <a:picLocks noChangeAspect="1"/>
          </p:cNvPicPr>
          <p:nvPr/>
        </p:nvPicPr>
        <p:blipFill>
          <a:blip r:embed="rId3"/>
          <a:stretch>
            <a:fillRect/>
          </a:stretch>
        </p:blipFill>
        <p:spPr>
          <a:xfrm>
            <a:off x="6787620" y="2114728"/>
            <a:ext cx="5214990" cy="3134542"/>
          </a:xfrm>
          <a:prstGeom prst="rect">
            <a:avLst/>
          </a:prstGeom>
        </p:spPr>
      </p:pic>
      <p:sp>
        <p:nvSpPr>
          <p:cNvPr id="3" name="文本框 2">
            <a:extLst>
              <a:ext uri="{FF2B5EF4-FFF2-40B4-BE49-F238E27FC236}">
                <a16:creationId xmlns:a16="http://schemas.microsoft.com/office/drawing/2014/main" id="{74549C7B-D0ED-EC84-0197-447D0ABC047F}"/>
              </a:ext>
            </a:extLst>
          </p:cNvPr>
          <p:cNvSpPr txBox="1"/>
          <p:nvPr/>
        </p:nvSpPr>
        <p:spPr>
          <a:xfrm>
            <a:off x="1381119" y="1931437"/>
            <a:ext cx="5397623" cy="3416320"/>
          </a:xfrm>
          <a:prstGeom prst="rect">
            <a:avLst/>
          </a:prstGeom>
          <a:noFill/>
        </p:spPr>
        <p:txBody>
          <a:bodyPr wrap="square" rtlCol="0">
            <a:spAutoFit/>
          </a:bodyPr>
          <a:lstStyle/>
          <a:p>
            <a:pPr marL="285750"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Trend</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Low initial freedom scores</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Stable democracy</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Free</a:t>
            </a:r>
          </a:p>
          <a:p>
            <a:pPr marL="285750"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Factors</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Successful independence movements</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Strong national identities</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Proximity to Western Europe</a:t>
            </a:r>
            <a:endParaRPr lang="zh-CN"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0798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49D1D-C3D2-FA9E-D728-2B8B4CD3B7FC}"/>
              </a:ext>
            </a:extLst>
          </p:cNvPr>
          <p:cNvSpPr>
            <a:spLocks noGrp="1"/>
          </p:cNvSpPr>
          <p:nvPr>
            <p:ph type="title"/>
          </p:nvPr>
        </p:nvSpPr>
        <p:spPr/>
        <p:txBody>
          <a:bodyPr/>
          <a:lstStyle/>
          <a:p>
            <a:r>
              <a:rPr lang="en-US" altLang="zh-CN" dirty="0"/>
              <a:t>Case of Lithuania</a:t>
            </a:r>
            <a:endParaRPr lang="zh-CN" altLang="en-US" dirty="0"/>
          </a:p>
        </p:txBody>
      </p:sp>
      <p:sp>
        <p:nvSpPr>
          <p:cNvPr id="3" name="内容占位符 2">
            <a:extLst>
              <a:ext uri="{FF2B5EF4-FFF2-40B4-BE49-F238E27FC236}">
                <a16:creationId xmlns:a16="http://schemas.microsoft.com/office/drawing/2014/main" id="{41CC05B3-B80D-4A2A-AB4B-FA14B145444F}"/>
              </a:ext>
            </a:extLst>
          </p:cNvPr>
          <p:cNvSpPr>
            <a:spLocks noGrp="1"/>
          </p:cNvSpPr>
          <p:nvPr>
            <p:ph sz="quarter" idx="12"/>
          </p:nvPr>
        </p:nvSpPr>
        <p:spPr>
          <a:xfrm>
            <a:off x="1468815" y="1695636"/>
            <a:ext cx="8533602" cy="4532550"/>
          </a:xfrm>
        </p:spPr>
        <p:txBody>
          <a:bodyPr>
            <a:normAutofit lnSpcReduction="10000"/>
          </a:bodyPr>
          <a:lstStyle/>
          <a:p>
            <a:r>
              <a:rPr lang="en-US" altLang="zh-CN" sz="2400" dirty="0">
                <a:ea typeface="Calibri" panose="020F0502020204030204" pitchFamily="34" charset="0"/>
              </a:rPr>
              <a:t>Strong national identity</a:t>
            </a:r>
          </a:p>
          <a:p>
            <a:pPr lvl="1"/>
            <a:r>
              <a:rPr lang="en-US" altLang="zh-CN" sz="2400" dirty="0">
                <a:ea typeface="Calibri" panose="020F0502020204030204" pitchFamily="34" charset="0"/>
              </a:rPr>
              <a:t>Historical statehood and independence</a:t>
            </a:r>
          </a:p>
          <a:p>
            <a:pPr lvl="1"/>
            <a:r>
              <a:rPr lang="en-US" altLang="zh-CN" sz="2400" dirty="0">
                <a:ea typeface="Calibri" panose="020F0502020204030204" pitchFamily="34" charset="0"/>
              </a:rPr>
              <a:t>Independence movements</a:t>
            </a:r>
          </a:p>
          <a:p>
            <a:r>
              <a:rPr lang="en-US" altLang="zh-CN" sz="2400" dirty="0">
                <a:ea typeface="Calibri" panose="020F0502020204030204" pitchFamily="34" charset="0"/>
              </a:rPr>
              <a:t>Early democratic practice</a:t>
            </a:r>
          </a:p>
          <a:p>
            <a:pPr lvl="1"/>
            <a:r>
              <a:rPr lang="en-US" altLang="zh-CN" sz="2400" dirty="0">
                <a:ea typeface="Calibri" panose="020F0502020204030204" pitchFamily="34" charset="0"/>
              </a:rPr>
              <a:t>1992 constitution</a:t>
            </a:r>
          </a:p>
          <a:p>
            <a:pPr lvl="1"/>
            <a:r>
              <a:rPr lang="en-US" altLang="zh-CN" sz="2400" dirty="0">
                <a:ea typeface="Calibri" panose="020F0502020204030204" pitchFamily="34" charset="0"/>
              </a:rPr>
              <a:t>Peaceful power transition</a:t>
            </a:r>
          </a:p>
          <a:p>
            <a:r>
              <a:rPr lang="en-US" altLang="zh-CN" sz="2400" dirty="0">
                <a:ea typeface="Calibri" panose="020F0502020204030204" pitchFamily="34" charset="0"/>
              </a:rPr>
              <a:t>Robust civil society</a:t>
            </a:r>
          </a:p>
          <a:p>
            <a:pPr lvl="1"/>
            <a:r>
              <a:rPr lang="en-US" altLang="zh-CN" sz="2400" dirty="0">
                <a:ea typeface="Calibri" panose="020F0502020204030204" pitchFamily="34" charset="0"/>
              </a:rPr>
              <a:t>High turnout rates</a:t>
            </a:r>
          </a:p>
          <a:p>
            <a:pPr lvl="1"/>
            <a:r>
              <a:rPr lang="en-US" altLang="zh-CN" sz="2400" dirty="0">
                <a:ea typeface="Calibri" panose="020F0502020204030204" pitchFamily="34" charset="0"/>
              </a:rPr>
              <a:t>Government legislation</a:t>
            </a:r>
          </a:p>
          <a:p>
            <a:pPr lvl="1"/>
            <a:endParaRPr lang="en-US" altLang="zh-CN" sz="2400" dirty="0">
              <a:ea typeface="Calibri" panose="020F0502020204030204" pitchFamily="34" charset="0"/>
            </a:endParaRPr>
          </a:p>
        </p:txBody>
      </p:sp>
      <p:sp>
        <p:nvSpPr>
          <p:cNvPr id="4" name="灯片编号占位符 3">
            <a:extLst>
              <a:ext uri="{FF2B5EF4-FFF2-40B4-BE49-F238E27FC236}">
                <a16:creationId xmlns:a16="http://schemas.microsoft.com/office/drawing/2014/main" id="{76829C50-3059-572C-7104-54D9A56F779C}"/>
              </a:ext>
            </a:extLst>
          </p:cNvPr>
          <p:cNvSpPr>
            <a:spLocks noGrp="1"/>
          </p:cNvSpPr>
          <p:nvPr>
            <p:ph type="sldNum" sz="quarter" idx="15"/>
          </p:nvPr>
        </p:nvSpPr>
        <p:spPr/>
        <p:txBody>
          <a:bodyPr/>
          <a:lstStyle/>
          <a:p>
            <a:fld id="{18D65601-5AE2-46FC-B138-694DDD2B510D}" type="slidenum">
              <a:rPr lang="en-US" smtClean="0"/>
              <a:pPr/>
              <a:t>6</a:t>
            </a:fld>
            <a:endParaRPr lang="en-US" dirty="0"/>
          </a:p>
        </p:txBody>
      </p:sp>
      <p:pic>
        <p:nvPicPr>
          <p:cNvPr id="5" name="图片 4">
            <a:extLst>
              <a:ext uri="{FF2B5EF4-FFF2-40B4-BE49-F238E27FC236}">
                <a16:creationId xmlns:a16="http://schemas.microsoft.com/office/drawing/2014/main" id="{39BE39F1-A9EB-5415-D600-25A836399333}"/>
              </a:ext>
            </a:extLst>
          </p:cNvPr>
          <p:cNvPicPr>
            <a:picLocks noChangeAspect="1"/>
          </p:cNvPicPr>
          <p:nvPr/>
        </p:nvPicPr>
        <p:blipFill>
          <a:blip r:embed="rId3"/>
          <a:stretch>
            <a:fillRect/>
          </a:stretch>
        </p:blipFill>
        <p:spPr>
          <a:xfrm>
            <a:off x="7174776" y="1609029"/>
            <a:ext cx="4392086" cy="3639941"/>
          </a:xfrm>
          <a:prstGeom prst="rect">
            <a:avLst/>
          </a:prstGeom>
        </p:spPr>
      </p:pic>
      <p:pic>
        <p:nvPicPr>
          <p:cNvPr id="8" name="图片 7">
            <a:extLst>
              <a:ext uri="{FF2B5EF4-FFF2-40B4-BE49-F238E27FC236}">
                <a16:creationId xmlns:a16="http://schemas.microsoft.com/office/drawing/2014/main" id="{D5CB244A-C9FE-7207-4142-CD9E4DD16EF2}"/>
              </a:ext>
            </a:extLst>
          </p:cNvPr>
          <p:cNvPicPr>
            <a:picLocks noChangeAspect="1"/>
          </p:cNvPicPr>
          <p:nvPr/>
        </p:nvPicPr>
        <p:blipFill>
          <a:blip r:embed="rId4"/>
          <a:stretch>
            <a:fillRect/>
          </a:stretch>
        </p:blipFill>
        <p:spPr>
          <a:xfrm>
            <a:off x="7151892" y="1609029"/>
            <a:ext cx="4400993" cy="3639941"/>
          </a:xfrm>
          <a:prstGeom prst="rect">
            <a:avLst/>
          </a:prstGeom>
        </p:spPr>
      </p:pic>
      <p:pic>
        <p:nvPicPr>
          <p:cNvPr id="9" name="图片 8">
            <a:extLst>
              <a:ext uri="{FF2B5EF4-FFF2-40B4-BE49-F238E27FC236}">
                <a16:creationId xmlns:a16="http://schemas.microsoft.com/office/drawing/2014/main" id="{7E7ACA8F-D7A7-EC3D-B417-83A22A56B210}"/>
              </a:ext>
            </a:extLst>
          </p:cNvPr>
          <p:cNvPicPr>
            <a:picLocks noChangeAspect="1"/>
          </p:cNvPicPr>
          <p:nvPr/>
        </p:nvPicPr>
        <p:blipFill>
          <a:blip r:embed="rId5"/>
          <a:stretch>
            <a:fillRect/>
          </a:stretch>
        </p:blipFill>
        <p:spPr>
          <a:xfrm>
            <a:off x="7160799" y="1609029"/>
            <a:ext cx="4392086" cy="3639941"/>
          </a:xfrm>
          <a:prstGeom prst="rect">
            <a:avLst/>
          </a:prstGeom>
        </p:spPr>
      </p:pic>
      <p:pic>
        <p:nvPicPr>
          <p:cNvPr id="10" name="图片 9">
            <a:extLst>
              <a:ext uri="{FF2B5EF4-FFF2-40B4-BE49-F238E27FC236}">
                <a16:creationId xmlns:a16="http://schemas.microsoft.com/office/drawing/2014/main" id="{45D49925-FCAB-8AF6-FD12-13A48B405567}"/>
              </a:ext>
            </a:extLst>
          </p:cNvPr>
          <p:cNvPicPr>
            <a:picLocks noChangeAspect="1"/>
          </p:cNvPicPr>
          <p:nvPr/>
        </p:nvPicPr>
        <p:blipFill>
          <a:blip r:embed="rId6"/>
          <a:stretch>
            <a:fillRect/>
          </a:stretch>
        </p:blipFill>
        <p:spPr>
          <a:xfrm>
            <a:off x="7151892" y="1609029"/>
            <a:ext cx="4414970" cy="3639941"/>
          </a:xfrm>
          <a:prstGeom prst="rect">
            <a:avLst/>
          </a:prstGeom>
        </p:spPr>
      </p:pic>
    </p:spTree>
    <p:extLst>
      <p:ext uri="{BB962C8B-B14F-4D97-AF65-F5344CB8AC3E}">
        <p14:creationId xmlns:p14="http://schemas.microsoft.com/office/powerpoint/2010/main" val="346358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B3EF4-1F98-CA01-E93E-A342F80152F3}"/>
              </a:ext>
            </a:extLst>
          </p:cNvPr>
          <p:cNvSpPr>
            <a:spLocks noGrp="1"/>
          </p:cNvSpPr>
          <p:nvPr>
            <p:ph type="title"/>
          </p:nvPr>
        </p:nvSpPr>
        <p:spPr/>
        <p:txBody>
          <a:bodyPr/>
          <a:lstStyle/>
          <a:p>
            <a:r>
              <a:rPr lang="en-US" altLang="zh-CN" dirty="0"/>
              <a:t>The Caucasus Region</a:t>
            </a:r>
            <a:endParaRPr lang="zh-CN" altLang="en-US" dirty="0"/>
          </a:p>
        </p:txBody>
      </p:sp>
      <p:sp>
        <p:nvSpPr>
          <p:cNvPr id="4" name="灯片编号占位符 3">
            <a:extLst>
              <a:ext uri="{FF2B5EF4-FFF2-40B4-BE49-F238E27FC236}">
                <a16:creationId xmlns:a16="http://schemas.microsoft.com/office/drawing/2014/main" id="{BFC9F945-7AF1-FCCB-C0BC-40159187ADA7}"/>
              </a:ext>
            </a:extLst>
          </p:cNvPr>
          <p:cNvSpPr>
            <a:spLocks noGrp="1"/>
          </p:cNvSpPr>
          <p:nvPr>
            <p:ph type="sldNum" sz="quarter" idx="15"/>
          </p:nvPr>
        </p:nvSpPr>
        <p:spPr/>
        <p:txBody>
          <a:bodyPr/>
          <a:lstStyle/>
          <a:p>
            <a:fld id="{18D65601-5AE2-46FC-B138-694DDD2B510D}" type="slidenum">
              <a:rPr lang="en-US" smtClean="0"/>
              <a:pPr/>
              <a:t>7</a:t>
            </a:fld>
            <a:endParaRPr lang="en-US" dirty="0"/>
          </a:p>
        </p:txBody>
      </p:sp>
      <p:pic>
        <p:nvPicPr>
          <p:cNvPr id="6" name="图片 5">
            <a:extLst>
              <a:ext uri="{FF2B5EF4-FFF2-40B4-BE49-F238E27FC236}">
                <a16:creationId xmlns:a16="http://schemas.microsoft.com/office/drawing/2014/main" id="{639E1567-1114-BDD5-5427-AEEACBB8C87A}"/>
              </a:ext>
            </a:extLst>
          </p:cNvPr>
          <p:cNvPicPr>
            <a:picLocks noChangeAspect="1"/>
          </p:cNvPicPr>
          <p:nvPr/>
        </p:nvPicPr>
        <p:blipFill>
          <a:blip r:embed="rId3"/>
          <a:stretch>
            <a:fillRect/>
          </a:stretch>
        </p:blipFill>
        <p:spPr>
          <a:xfrm>
            <a:off x="6147850" y="2080593"/>
            <a:ext cx="5387967" cy="3430676"/>
          </a:xfrm>
          <a:prstGeom prst="rect">
            <a:avLst/>
          </a:prstGeom>
        </p:spPr>
      </p:pic>
      <p:sp>
        <p:nvSpPr>
          <p:cNvPr id="3" name="文本框 2">
            <a:extLst>
              <a:ext uri="{FF2B5EF4-FFF2-40B4-BE49-F238E27FC236}">
                <a16:creationId xmlns:a16="http://schemas.microsoft.com/office/drawing/2014/main" id="{FEAB4620-4B9C-929C-4771-C523492D85BD}"/>
              </a:ext>
            </a:extLst>
          </p:cNvPr>
          <p:cNvSpPr txBox="1"/>
          <p:nvPr/>
        </p:nvSpPr>
        <p:spPr>
          <a:xfrm>
            <a:off x="1381119" y="2080593"/>
            <a:ext cx="4847208" cy="3416320"/>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Trend</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Medium freedom scores</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Constant fluctuations</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Partly free</a:t>
            </a: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Factors</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Ethnic tensions</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Territorial disputes</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Complicated geopolitical situation</a:t>
            </a:r>
            <a:endParaRPr lang="zh-CN"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1913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130DFF-3C52-40BA-33A7-5D2EF1091F9A}"/>
              </a:ext>
            </a:extLst>
          </p:cNvPr>
          <p:cNvSpPr>
            <a:spLocks noGrp="1"/>
          </p:cNvSpPr>
          <p:nvPr>
            <p:ph type="title"/>
          </p:nvPr>
        </p:nvSpPr>
        <p:spPr/>
        <p:txBody>
          <a:bodyPr/>
          <a:lstStyle/>
          <a:p>
            <a:r>
              <a:rPr lang="en-US" altLang="zh-CN" dirty="0"/>
              <a:t>Case of Armenia</a:t>
            </a:r>
            <a:endParaRPr lang="zh-CN" altLang="en-US" dirty="0"/>
          </a:p>
        </p:txBody>
      </p:sp>
      <p:sp>
        <p:nvSpPr>
          <p:cNvPr id="3" name="内容占位符 2">
            <a:extLst>
              <a:ext uri="{FF2B5EF4-FFF2-40B4-BE49-F238E27FC236}">
                <a16:creationId xmlns:a16="http://schemas.microsoft.com/office/drawing/2014/main" id="{5EFB42B2-3343-40EB-5001-BB08C4632865}"/>
              </a:ext>
            </a:extLst>
          </p:cNvPr>
          <p:cNvSpPr>
            <a:spLocks noGrp="1"/>
          </p:cNvSpPr>
          <p:nvPr>
            <p:ph sz="quarter" idx="12"/>
          </p:nvPr>
        </p:nvSpPr>
        <p:spPr/>
        <p:txBody>
          <a:bodyPr>
            <a:normAutofit lnSpcReduction="10000"/>
          </a:bodyPr>
          <a:lstStyle/>
          <a:p>
            <a:r>
              <a:rPr lang="en-US" altLang="zh-CN" sz="2400" dirty="0"/>
              <a:t>Nationalistic drive</a:t>
            </a:r>
          </a:p>
          <a:p>
            <a:pPr lvl="1"/>
            <a:r>
              <a:rPr lang="en-US" altLang="zh-CN" sz="2400" dirty="0"/>
              <a:t>Nagorno-Karabakh conflict</a:t>
            </a:r>
          </a:p>
          <a:p>
            <a:pPr lvl="1"/>
            <a:r>
              <a:rPr lang="en-US" altLang="zh-CN" sz="2400" dirty="0"/>
              <a:t>Locomotive of democratization</a:t>
            </a:r>
          </a:p>
          <a:p>
            <a:pPr lvl="1"/>
            <a:r>
              <a:rPr lang="en-US" altLang="zh-CN" sz="2400" dirty="0"/>
              <a:t>Instability and strong presidential authority</a:t>
            </a:r>
          </a:p>
          <a:p>
            <a:r>
              <a:rPr lang="en-US" altLang="zh-CN" sz="2400" dirty="0"/>
              <a:t>Moderately developed civil society</a:t>
            </a:r>
          </a:p>
          <a:p>
            <a:pPr lvl="1"/>
            <a:r>
              <a:rPr lang="en-US" altLang="zh-CN" sz="2400" dirty="0"/>
              <a:t>A large number of NGOs</a:t>
            </a:r>
          </a:p>
          <a:p>
            <a:pPr lvl="1"/>
            <a:r>
              <a:rPr lang="en-US" altLang="zh-CN" sz="2400" dirty="0"/>
              <a:t>Low level of political participation</a:t>
            </a:r>
          </a:p>
          <a:p>
            <a:pPr lvl="1"/>
            <a:r>
              <a:rPr lang="en-US" altLang="zh-CN" sz="2400" dirty="0"/>
              <a:t>Weak influence</a:t>
            </a:r>
          </a:p>
          <a:p>
            <a:pPr lvl="1"/>
            <a:endParaRPr lang="en-US" altLang="zh-CN" sz="2400" dirty="0"/>
          </a:p>
        </p:txBody>
      </p:sp>
      <p:sp>
        <p:nvSpPr>
          <p:cNvPr id="4" name="灯片编号占位符 3">
            <a:extLst>
              <a:ext uri="{FF2B5EF4-FFF2-40B4-BE49-F238E27FC236}">
                <a16:creationId xmlns:a16="http://schemas.microsoft.com/office/drawing/2014/main" id="{D46322DF-B763-B4BC-C508-5D0F6CBA6C5F}"/>
              </a:ext>
            </a:extLst>
          </p:cNvPr>
          <p:cNvSpPr>
            <a:spLocks noGrp="1"/>
          </p:cNvSpPr>
          <p:nvPr>
            <p:ph type="sldNum" sz="quarter" idx="15"/>
          </p:nvPr>
        </p:nvSpPr>
        <p:spPr/>
        <p:txBody>
          <a:bodyPr/>
          <a:lstStyle/>
          <a:p>
            <a:fld id="{18D65601-5AE2-46FC-B138-694DDD2B510D}" type="slidenum">
              <a:rPr lang="en-US" smtClean="0"/>
              <a:pPr/>
              <a:t>8</a:t>
            </a:fld>
            <a:endParaRPr lang="en-US" dirty="0"/>
          </a:p>
        </p:txBody>
      </p:sp>
      <p:pic>
        <p:nvPicPr>
          <p:cNvPr id="5" name="图片 4">
            <a:extLst>
              <a:ext uri="{FF2B5EF4-FFF2-40B4-BE49-F238E27FC236}">
                <a16:creationId xmlns:a16="http://schemas.microsoft.com/office/drawing/2014/main" id="{8F3C7E75-79AD-999A-FC01-8CE216591F3E}"/>
              </a:ext>
            </a:extLst>
          </p:cNvPr>
          <p:cNvPicPr>
            <a:picLocks noChangeAspect="1"/>
          </p:cNvPicPr>
          <p:nvPr/>
        </p:nvPicPr>
        <p:blipFill>
          <a:blip r:embed="rId3"/>
          <a:stretch>
            <a:fillRect/>
          </a:stretch>
        </p:blipFill>
        <p:spPr>
          <a:xfrm>
            <a:off x="7709355" y="1735584"/>
            <a:ext cx="4062166" cy="3386831"/>
          </a:xfrm>
          <a:prstGeom prst="rect">
            <a:avLst/>
          </a:prstGeom>
        </p:spPr>
      </p:pic>
      <p:pic>
        <p:nvPicPr>
          <p:cNvPr id="7" name="图片 6">
            <a:extLst>
              <a:ext uri="{FF2B5EF4-FFF2-40B4-BE49-F238E27FC236}">
                <a16:creationId xmlns:a16="http://schemas.microsoft.com/office/drawing/2014/main" id="{6373C676-8D28-B46F-12D9-CB9D730D046C}"/>
              </a:ext>
            </a:extLst>
          </p:cNvPr>
          <p:cNvPicPr>
            <a:picLocks noChangeAspect="1"/>
          </p:cNvPicPr>
          <p:nvPr/>
        </p:nvPicPr>
        <p:blipFill>
          <a:blip r:embed="rId4"/>
          <a:stretch>
            <a:fillRect/>
          </a:stretch>
        </p:blipFill>
        <p:spPr>
          <a:xfrm>
            <a:off x="7709353" y="1735584"/>
            <a:ext cx="4062167" cy="3386831"/>
          </a:xfrm>
          <a:prstGeom prst="rect">
            <a:avLst/>
          </a:prstGeom>
        </p:spPr>
      </p:pic>
      <p:pic>
        <p:nvPicPr>
          <p:cNvPr id="9" name="图片 8">
            <a:extLst>
              <a:ext uri="{FF2B5EF4-FFF2-40B4-BE49-F238E27FC236}">
                <a16:creationId xmlns:a16="http://schemas.microsoft.com/office/drawing/2014/main" id="{810C1247-00B4-32A3-C025-3CAAFF79FBBC}"/>
              </a:ext>
            </a:extLst>
          </p:cNvPr>
          <p:cNvPicPr>
            <a:picLocks noChangeAspect="1"/>
          </p:cNvPicPr>
          <p:nvPr/>
        </p:nvPicPr>
        <p:blipFill>
          <a:blip r:embed="rId5"/>
          <a:stretch>
            <a:fillRect/>
          </a:stretch>
        </p:blipFill>
        <p:spPr>
          <a:xfrm>
            <a:off x="7709352" y="1811045"/>
            <a:ext cx="4062168" cy="3311370"/>
          </a:xfrm>
          <a:prstGeom prst="rect">
            <a:avLst/>
          </a:prstGeom>
        </p:spPr>
      </p:pic>
    </p:spTree>
    <p:extLst>
      <p:ext uri="{BB962C8B-B14F-4D97-AF65-F5344CB8AC3E}">
        <p14:creationId xmlns:p14="http://schemas.microsoft.com/office/powerpoint/2010/main" val="7567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DAA195-5067-7771-AA4C-1B2F0CC6D243}"/>
              </a:ext>
            </a:extLst>
          </p:cNvPr>
          <p:cNvSpPr>
            <a:spLocks noGrp="1"/>
          </p:cNvSpPr>
          <p:nvPr>
            <p:ph type="title"/>
          </p:nvPr>
        </p:nvSpPr>
        <p:spPr/>
        <p:txBody>
          <a:bodyPr/>
          <a:lstStyle/>
          <a:p>
            <a:r>
              <a:rPr lang="en-US" altLang="zh-CN" dirty="0"/>
              <a:t>Central Asia</a:t>
            </a:r>
            <a:endParaRPr lang="zh-CN" altLang="en-US" dirty="0"/>
          </a:p>
        </p:txBody>
      </p:sp>
      <p:sp>
        <p:nvSpPr>
          <p:cNvPr id="4" name="灯片编号占位符 3">
            <a:extLst>
              <a:ext uri="{FF2B5EF4-FFF2-40B4-BE49-F238E27FC236}">
                <a16:creationId xmlns:a16="http://schemas.microsoft.com/office/drawing/2014/main" id="{F44D47AE-33CE-8A1B-5555-25DE45614763}"/>
              </a:ext>
            </a:extLst>
          </p:cNvPr>
          <p:cNvSpPr>
            <a:spLocks noGrp="1"/>
          </p:cNvSpPr>
          <p:nvPr>
            <p:ph type="sldNum" sz="quarter" idx="15"/>
          </p:nvPr>
        </p:nvSpPr>
        <p:spPr/>
        <p:txBody>
          <a:bodyPr/>
          <a:lstStyle/>
          <a:p>
            <a:fld id="{18D65601-5AE2-46FC-B138-694DDD2B510D}" type="slidenum">
              <a:rPr lang="en-US" smtClean="0"/>
              <a:pPr/>
              <a:t>9</a:t>
            </a:fld>
            <a:endParaRPr lang="en-US" dirty="0"/>
          </a:p>
        </p:txBody>
      </p:sp>
      <p:pic>
        <p:nvPicPr>
          <p:cNvPr id="5" name="图片 4">
            <a:extLst>
              <a:ext uri="{FF2B5EF4-FFF2-40B4-BE49-F238E27FC236}">
                <a16:creationId xmlns:a16="http://schemas.microsoft.com/office/drawing/2014/main" id="{1EFA797E-392F-EAEF-534B-6E54A7015689}"/>
              </a:ext>
            </a:extLst>
          </p:cNvPr>
          <p:cNvPicPr>
            <a:picLocks noChangeAspect="1"/>
          </p:cNvPicPr>
          <p:nvPr/>
        </p:nvPicPr>
        <p:blipFill>
          <a:blip r:embed="rId3"/>
          <a:stretch>
            <a:fillRect/>
          </a:stretch>
        </p:blipFill>
        <p:spPr>
          <a:xfrm>
            <a:off x="6768783" y="1712394"/>
            <a:ext cx="4236368" cy="3433212"/>
          </a:xfrm>
          <a:prstGeom prst="rect">
            <a:avLst/>
          </a:prstGeom>
        </p:spPr>
      </p:pic>
      <p:sp>
        <p:nvSpPr>
          <p:cNvPr id="3" name="文本框 2">
            <a:extLst>
              <a:ext uri="{FF2B5EF4-FFF2-40B4-BE49-F238E27FC236}">
                <a16:creationId xmlns:a16="http://schemas.microsoft.com/office/drawing/2014/main" id="{8A27A6B3-7420-E6D8-E51E-879638047C27}"/>
              </a:ext>
            </a:extLst>
          </p:cNvPr>
          <p:cNvSpPr txBox="1"/>
          <p:nvPr/>
        </p:nvSpPr>
        <p:spPr>
          <a:xfrm>
            <a:off x="1468815" y="1712394"/>
            <a:ext cx="5398513" cy="3416320"/>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Trend</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High freedom scores</a:t>
            </a:r>
          </a:p>
          <a:p>
            <a:pPr marL="800100" lvl="1" indent="-342900">
              <a:buFont typeface="Arial" panose="020B0604020202020204" pitchFamily="34" charset="0"/>
              <a:buChar char="•"/>
            </a:pPr>
            <a:r>
              <a:rPr lang="en-US" altLang="zh-CN" sz="2400">
                <a:latin typeface="Calibri" panose="020F0502020204030204" pitchFamily="34" charset="0"/>
                <a:ea typeface="Calibri" panose="020F0502020204030204" pitchFamily="34" charset="0"/>
                <a:cs typeface="Calibri" panose="020F0502020204030204" pitchFamily="34" charset="0"/>
              </a:rPr>
              <a:t>Continued authoritarianism</a:t>
            </a:r>
            <a:endParaRPr lang="en-US" altLang="zh-CN" sz="2400" dirty="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Not free</a:t>
            </a:r>
          </a:p>
          <a:p>
            <a:pPr marL="342900"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Factors</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Persisting Soviet legacy</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Underdeveloped civil society</a:t>
            </a:r>
          </a:p>
          <a:p>
            <a:pPr marL="800100" lvl="1" indent="-342900">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Distance from Western democracies</a:t>
            </a:r>
          </a:p>
        </p:txBody>
      </p:sp>
    </p:spTree>
    <p:extLst>
      <p:ext uri="{BB962C8B-B14F-4D97-AF65-F5344CB8AC3E}">
        <p14:creationId xmlns:p14="http://schemas.microsoft.com/office/powerpoint/2010/main" val="3954631807"/>
      </p:ext>
    </p:extLst>
  </p:cSld>
  <p:clrMapOvr>
    <a:masterClrMapping/>
  </p:clrMapOvr>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FAE0208-DBD5-43E1-AC6B-D2AD9623F0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8CD342-50C4-441F-B4A3-7D5ADB057132}">
  <ds:schemaRefs>
    <ds:schemaRef ds:uri="http://schemas.microsoft.com/sharepoint/v3/contenttype/forms"/>
  </ds:schemaRefs>
</ds:datastoreItem>
</file>

<file path=customXml/itemProps3.xml><?xml version="1.0" encoding="utf-8"?>
<ds:datastoreItem xmlns:ds="http://schemas.openxmlformats.org/officeDocument/2006/customXml" ds:itemID="{CBDD27D0-5B6E-4A0E-95B2-BB37F9D8861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741</TotalTime>
  <Words>1972</Words>
  <Application>Microsoft Office PowerPoint</Application>
  <PresentationFormat>宽屏</PresentationFormat>
  <Paragraphs>120</Paragraphs>
  <Slides>12</Slides>
  <Notes>11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12</vt:i4>
      </vt:variant>
    </vt:vector>
  </HeadingPairs>
  <TitlesOfParts>
    <vt:vector size="18" baseType="lpstr">
      <vt:lpstr>Arial</vt:lpstr>
      <vt:lpstr>Calibri</vt:lpstr>
      <vt:lpstr>Times New Roman</vt:lpstr>
      <vt:lpstr>Tisa Offc Serif Pro</vt:lpstr>
      <vt:lpstr>Univers Light</vt:lpstr>
      <vt:lpstr>Custom</vt:lpstr>
      <vt:lpstr>Regional Disparity in the Political Transition Processes of Former Soviet Republics   Zixuan Li Advisor: Prof. Mark  Jones July 14, 2025</vt:lpstr>
      <vt:lpstr>Content</vt:lpstr>
      <vt:lpstr>Introduction</vt:lpstr>
      <vt:lpstr>Regional Analysis &amp; Case Studies </vt:lpstr>
      <vt:lpstr>The Baltic Region</vt:lpstr>
      <vt:lpstr>Case of Lithuania</vt:lpstr>
      <vt:lpstr>The Caucasus Region</vt:lpstr>
      <vt:lpstr>Case of Armenia</vt:lpstr>
      <vt:lpstr>Central Asia</vt:lpstr>
      <vt:lpstr>Case of Uzbekistan</vt:lpstr>
      <vt:lpstr>Analysis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cp:lastModifiedBy>子玄 李</cp:lastModifiedBy>
  <cp:revision>57</cp:revision>
  <dcterms:created xsi:type="dcterms:W3CDTF">2024-01-11T18:09:01Z</dcterms:created>
  <dcterms:modified xsi:type="dcterms:W3CDTF">2025-07-14T14:22:01Z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